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31.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5"/>
  </p:notesMasterIdLst>
  <p:sldIdLst>
    <p:sldId id="256" r:id="rId3"/>
    <p:sldId id="260" r:id="rId4"/>
    <p:sldId id="327" r:id="rId5"/>
    <p:sldId id="326" r:id="rId6"/>
    <p:sldId id="323" r:id="rId7"/>
    <p:sldId id="290" r:id="rId8"/>
    <p:sldId id="324" r:id="rId9"/>
    <p:sldId id="291" r:id="rId10"/>
    <p:sldId id="299" r:id="rId11"/>
    <p:sldId id="310" r:id="rId12"/>
    <p:sldId id="311" r:id="rId13"/>
    <p:sldId id="314" r:id="rId14"/>
    <p:sldId id="312" r:id="rId15"/>
    <p:sldId id="313" r:id="rId16"/>
    <p:sldId id="315" r:id="rId17"/>
    <p:sldId id="294" r:id="rId18"/>
    <p:sldId id="297" r:id="rId19"/>
    <p:sldId id="295" r:id="rId20"/>
    <p:sldId id="316" r:id="rId21"/>
    <p:sldId id="281" r:id="rId22"/>
    <p:sldId id="329" r:id="rId23"/>
    <p:sldId id="286" r:id="rId24"/>
    <p:sldId id="282" r:id="rId25"/>
    <p:sldId id="317" r:id="rId26"/>
    <p:sldId id="279" r:id="rId27"/>
    <p:sldId id="300" r:id="rId28"/>
    <p:sldId id="330" r:id="rId29"/>
    <p:sldId id="325" r:id="rId30"/>
    <p:sldId id="318" r:id="rId31"/>
    <p:sldId id="328" r:id="rId32"/>
    <p:sldId id="331" r:id="rId33"/>
    <p:sldId id="332" r:id="rId34"/>
    <p:sldId id="333" r:id="rId35"/>
    <p:sldId id="319" r:id="rId36"/>
    <p:sldId id="320" r:id="rId37"/>
    <p:sldId id="321" r:id="rId38"/>
    <p:sldId id="322" r:id="rId39"/>
    <p:sldId id="302" r:id="rId40"/>
    <p:sldId id="308" r:id="rId41"/>
    <p:sldId id="305" r:id="rId42"/>
    <p:sldId id="265" r:id="rId43"/>
    <p:sldId id="266" r:id="rId44"/>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4"/>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 id="325"/>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302"/>
            <p14:sldId id="308"/>
            <p14:sldId id="305"/>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p:scale>
          <a:sx n="75" d="100"/>
          <a:sy n="75" d="100"/>
        </p:scale>
        <p:origin x="1182" y="756"/>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Partner programs (App Source, Market place and CSP)</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b="0" i="0" u="none" dirty="0"/>
            <a:t>AppSource, Market Place, CSP	Lecture + Demo</a:t>
          </a:r>
          <a:endParaRPr lang="en-US" dirty="0"/>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Partner programs (App Source, Market place and CSP)</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AppSource, Market Place, CSP	Lecture + Demo</a:t>
          </a:r>
          <a:endParaRPr lang="en-US" sz="1300" kern="1200" dirty="0"/>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9/30/2016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5:21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CB3F4F-3797-4D03-A09D-BA4DA44B6AD6}" type="datetime1">
              <a:rPr lang="en-US" smtClean="0">
                <a:solidFill>
                  <a:prstClr val="black"/>
                </a:solidFill>
              </a:rPr>
              <a:pPr/>
              <a:t>9/30/2016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522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5:02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9/30/2016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5:09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18</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5:09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5:21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22</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5:10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9/30/2016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26</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3634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5:10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31</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32</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36</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37</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3:27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9/30/2016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1.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2" Type="http://schemas.openxmlformats.org/officeDocument/2006/relationships/notesSlide" Target="../notesSlides/notesSlide18.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0" Type="http://schemas.openxmlformats.org/officeDocument/2006/relationships/image" Target="../media/image65.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7.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6.png"/><Relationship Id="rId2" Type="http://schemas.openxmlformats.org/officeDocument/2006/relationships/notesSlide" Target="../notesSlides/notesSlide20.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0.png"/><Relationship Id="rId1" Type="http://schemas.openxmlformats.org/officeDocument/2006/relationships/slideLayout" Target="../slideLayouts/slideLayout1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76.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19.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8.png"/><Relationship Id="rId30" Type="http://schemas.openxmlformats.org/officeDocument/2006/relationships/image" Target="../media/image121.png"/></Relationships>
</file>

<file path=ppt/slides/_rels/slide23.xml.rels><?xml version="1.0" encoding="UTF-8" standalone="yes"?>
<Relationships xmlns="http://schemas.openxmlformats.org/package/2006/relationships"><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jpeg"/><Relationship Id="rId3" Type="http://schemas.openxmlformats.org/officeDocument/2006/relationships/image" Target="../media/image123.jpg"/><Relationship Id="rId21" Type="http://schemas.openxmlformats.org/officeDocument/2006/relationships/image" Target="../media/image141.jpeg"/><Relationship Id="rId34" Type="http://schemas.openxmlformats.org/officeDocument/2006/relationships/image" Target="../media/image154.png"/><Relationship Id="rId7" Type="http://schemas.openxmlformats.org/officeDocument/2006/relationships/image" Target="../media/image127.png"/><Relationship Id="rId12" Type="http://schemas.openxmlformats.org/officeDocument/2006/relationships/image" Target="../media/image132.emf"/><Relationship Id="rId17" Type="http://schemas.openxmlformats.org/officeDocument/2006/relationships/image" Target="../media/image137.png"/><Relationship Id="rId25" Type="http://schemas.openxmlformats.org/officeDocument/2006/relationships/image" Target="../media/image145.jpeg"/><Relationship Id="rId33" Type="http://schemas.openxmlformats.org/officeDocument/2006/relationships/image" Target="../media/image153.png"/><Relationship Id="rId2" Type="http://schemas.openxmlformats.org/officeDocument/2006/relationships/notesSlide" Target="../notesSlides/notesSlide21.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jpeg"/><Relationship Id="rId1" Type="http://schemas.openxmlformats.org/officeDocument/2006/relationships/slideLayout" Target="../slideLayouts/slideLayout3.xml"/><Relationship Id="rId6" Type="http://schemas.openxmlformats.org/officeDocument/2006/relationships/image" Target="../media/image126.jpg"/><Relationship Id="rId11" Type="http://schemas.openxmlformats.org/officeDocument/2006/relationships/image" Target="../media/image131.jpg"/><Relationship Id="rId24" Type="http://schemas.openxmlformats.org/officeDocument/2006/relationships/image" Target="../media/image144.jpeg"/><Relationship Id="rId32" Type="http://schemas.openxmlformats.org/officeDocument/2006/relationships/image" Target="../media/image152.jpe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10" Type="http://schemas.openxmlformats.org/officeDocument/2006/relationships/image" Target="../media/image130.jp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jpg"/><Relationship Id="rId14" Type="http://schemas.openxmlformats.org/officeDocument/2006/relationships/image" Target="../media/image134.emf"/><Relationship Id="rId22" Type="http://schemas.openxmlformats.org/officeDocument/2006/relationships/image" Target="../media/image142.jpg"/><Relationship Id="rId27" Type="http://schemas.openxmlformats.org/officeDocument/2006/relationships/image" Target="../media/image147.png"/><Relationship Id="rId30" Type="http://schemas.openxmlformats.org/officeDocument/2006/relationships/image" Target="../media/image150.jpg"/><Relationship Id="rId8" Type="http://schemas.openxmlformats.org/officeDocument/2006/relationships/image" Target="../media/image12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jpeg"/><Relationship Id="rId39" Type="http://schemas.openxmlformats.org/officeDocument/2006/relationships/image" Target="../media/image191.png"/><Relationship Id="rId21" Type="http://schemas.openxmlformats.org/officeDocument/2006/relationships/image" Target="../media/image173.png"/><Relationship Id="rId34" Type="http://schemas.openxmlformats.org/officeDocument/2006/relationships/image" Target="../media/image186.png"/><Relationship Id="rId7" Type="http://schemas.openxmlformats.org/officeDocument/2006/relationships/image" Target="../media/image159.png"/><Relationship Id="rId2" Type="http://schemas.openxmlformats.org/officeDocument/2006/relationships/notesSlide" Target="../notesSlides/notesSlide23.xml"/><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png"/><Relationship Id="rId41" Type="http://schemas.openxmlformats.org/officeDocument/2006/relationships/image" Target="../media/image193.png"/><Relationship Id="rId1" Type="http://schemas.openxmlformats.org/officeDocument/2006/relationships/slideLayout" Target="../slideLayouts/slideLayout18.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32" Type="http://schemas.openxmlformats.org/officeDocument/2006/relationships/image" Target="../media/image184.png"/><Relationship Id="rId37" Type="http://schemas.openxmlformats.org/officeDocument/2006/relationships/image" Target="../media/image189.png"/><Relationship Id="rId40" Type="http://schemas.openxmlformats.org/officeDocument/2006/relationships/image" Target="../media/image192.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36" Type="http://schemas.openxmlformats.org/officeDocument/2006/relationships/image" Target="../media/image188.png"/><Relationship Id="rId10" Type="http://schemas.openxmlformats.org/officeDocument/2006/relationships/image" Target="../media/image162.png"/><Relationship Id="rId19" Type="http://schemas.openxmlformats.org/officeDocument/2006/relationships/image" Target="../media/image171.png"/><Relationship Id="rId31" Type="http://schemas.openxmlformats.org/officeDocument/2006/relationships/image" Target="../media/image183.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 Id="rId30" Type="http://schemas.openxmlformats.org/officeDocument/2006/relationships/image" Target="../media/image182.png"/><Relationship Id="rId35" Type="http://schemas.openxmlformats.org/officeDocument/2006/relationships/image" Target="../media/image187.png"/><Relationship Id="rId8" Type="http://schemas.openxmlformats.org/officeDocument/2006/relationships/image" Target="../media/image160.png"/><Relationship Id="rId3" Type="http://schemas.openxmlformats.org/officeDocument/2006/relationships/image" Target="../media/image155.jpe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33" Type="http://schemas.openxmlformats.org/officeDocument/2006/relationships/image" Target="../media/image185.png"/><Relationship Id="rId38"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9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6.png"/><Relationship Id="rId1" Type="http://schemas.openxmlformats.org/officeDocument/2006/relationships/slideLayout" Target="../slideLayouts/slideLayout7.xml"/><Relationship Id="rId5" Type="http://schemas.openxmlformats.org/officeDocument/2006/relationships/image" Target="../media/image198.tiff"/><Relationship Id="rId4" Type="http://schemas.openxmlformats.org/officeDocument/2006/relationships/image" Target="../media/image197.png"/></Relationships>
</file>

<file path=ppt/slides/_rels/slide28.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image" Target="../media/image199.emf"/><Relationship Id="rId7" Type="http://schemas.openxmlformats.org/officeDocument/2006/relationships/image" Target="../media/image203.emf"/><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 Id="rId9" Type="http://schemas.openxmlformats.org/officeDocument/2006/relationships/image" Target="../media/image20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19" y="2756682"/>
            <a:ext cx="2806351" cy="3593180"/>
            <a:chOff x="3365783" y="2811462"/>
            <a:chExt cx="2862624" cy="3665231"/>
          </a:xfrm>
        </p:grpSpPr>
        <p:sp>
          <p:nvSpPr>
            <p:cNvPr id="6" name="Rectangle 5"/>
            <p:cNvSpPr/>
            <p:nvPr/>
          </p:nvSpPr>
          <p:spPr bwMode="auto">
            <a:xfrm>
              <a:off x="3365784"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provide you with control over your data to help keep it private.</a:t>
              </a:r>
            </a:p>
            <a:p>
              <a:pPr defTabSz="896043">
                <a:defRPr/>
              </a:pPr>
              <a:endParaRPr lang="en-US" sz="1765" spc="-20" dirty="0">
                <a:solidFill>
                  <a:schemeClr val="bg1"/>
                </a:solidFill>
                <a:latin typeface="Segoe UI"/>
                <a:ea typeface="Segoe UI" panose="020B0502040204020203" pitchFamily="34" charset="0"/>
                <a:cs typeface="Segoe UI" panose="020B0502040204020203" pitchFamily="34" charset="0"/>
              </a:endParaRPr>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4" name="Rectangle 33"/>
            <p:cNvSpPr/>
            <p:nvPr/>
          </p:nvSpPr>
          <p:spPr>
            <a:xfrm>
              <a:off x="3365783"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59" y="2756682"/>
            <a:ext cx="2806351" cy="3593180"/>
            <a:chOff x="466224" y="2811462"/>
            <a:chExt cx="2862624" cy="3665231"/>
          </a:xfrm>
        </p:grpSpPr>
        <p:sp>
          <p:nvSpPr>
            <p:cNvPr id="5" name="Rectangle 4"/>
            <p:cNvSpPr/>
            <p:nvPr/>
          </p:nvSpPr>
          <p:spPr bwMode="auto">
            <a:xfrm>
              <a:off x="466225"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35" name="Rectangle 34"/>
            <p:cNvSpPr/>
            <p:nvPr/>
          </p:nvSpPr>
          <p:spPr>
            <a:xfrm>
              <a:off x="466224"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rgbClr val="FFFFFF"/>
                </a:solidFill>
                <a:latin typeface="Segoe UI"/>
                <a:cs typeface="Segoe UI Light"/>
              </a:endParaRP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sp>
          <p:nvSpPr>
            <p:cNvPr id="36" name="Rectangle 35"/>
            <p:cNvSpPr/>
            <p:nvPr/>
          </p:nvSpPr>
          <p:spPr>
            <a:xfrm>
              <a:off x="6265511"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44" name="Rectangle 43"/>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325923"/>
          </a:xfrm>
        </p:spPr>
        <p:txBody>
          <a:bodyPr>
            <a:normAutofit/>
          </a:bodyPr>
          <a:lstStyle/>
          <a:p>
            <a:pPr marL="0" indent="0">
              <a:buNone/>
            </a:pPr>
            <a:r>
              <a:rPr lang="en-US" sz="2800" b="1" dirty="0">
                <a:solidFill>
                  <a:schemeClr val="tx2"/>
                </a:solidFill>
              </a:rPr>
              <a:t>Data subject: </a:t>
            </a:r>
            <a:r>
              <a:rPr lang="en-US" sz="2800" dirty="0">
                <a:solidFill>
                  <a:schemeClr val="accent3"/>
                </a:solidFill>
              </a:rPr>
              <a:t>a person whose data is being transmitted/processed/stored</a:t>
            </a:r>
          </a:p>
          <a:p>
            <a:pPr marL="0" indent="0">
              <a:buNone/>
            </a:pPr>
            <a:r>
              <a:rPr lang="en-US" sz="2800" b="1" dirty="0">
                <a:solidFill>
                  <a:schemeClr val="tx2"/>
                </a:solidFill>
              </a:rPr>
              <a:t>Data controller: </a:t>
            </a:r>
            <a:r>
              <a:rPr lang="en-US" sz="2800" dirty="0">
                <a:solidFill>
                  <a:schemeClr val="accent3"/>
                </a:solidFill>
              </a:rPr>
              <a:t>a person or company who decides how data will be used in the service</a:t>
            </a:r>
          </a:p>
          <a:p>
            <a:pPr marL="0" indent="0">
              <a:buNone/>
            </a:pPr>
            <a:r>
              <a:rPr lang="en-US" sz="2800" b="1" dirty="0">
                <a:solidFill>
                  <a:schemeClr val="tx2"/>
                </a:solidFill>
              </a:rPr>
              <a:t>Data processor: </a:t>
            </a:r>
            <a:r>
              <a:rPr lang="en-US" sz="2800" dirty="0">
                <a:solidFill>
                  <a:schemeClr val="accent3"/>
                </a:solidFill>
              </a:rPr>
              <a:t>a person or company that takes action on data according to the data controller’s instructions</a:t>
            </a:r>
          </a:p>
          <a:p>
            <a:pPr marL="0" indent="0">
              <a:buNone/>
            </a:pPr>
            <a:endParaRPr lang="en-US" sz="3600" dirty="0">
              <a:solidFill>
                <a:schemeClr val="accent3"/>
              </a:solidFill>
            </a:endParaRPr>
          </a:p>
          <a:p>
            <a:pPr marL="448193" indent="-448193"/>
            <a:r>
              <a:rPr lang="en-US" sz="3600" dirty="0">
                <a:solidFill>
                  <a:schemeClr val="accent1"/>
                </a:solidFill>
              </a:rPr>
              <a:t>Users are the data </a:t>
            </a:r>
            <a:r>
              <a:rPr lang="en-US" sz="3600" u="sng" dirty="0">
                <a:solidFill>
                  <a:schemeClr val="accent1"/>
                </a:solidFill>
              </a:rPr>
              <a:t>subjects</a:t>
            </a:r>
          </a:p>
          <a:p>
            <a:pPr marL="448193" indent="-448193"/>
            <a:r>
              <a:rPr lang="en-US" sz="3600" dirty="0">
                <a:solidFill>
                  <a:schemeClr val="accent1"/>
                </a:solidFill>
              </a:rPr>
              <a:t>Customer/tenant admin is the data </a:t>
            </a:r>
            <a:r>
              <a:rPr lang="en-US" sz="3600" u="sng" dirty="0">
                <a:solidFill>
                  <a:schemeClr val="accent1"/>
                </a:solidFill>
              </a:rPr>
              <a:t>controller</a:t>
            </a:r>
          </a:p>
          <a:p>
            <a:pPr marL="448193" indent="-448193"/>
            <a:r>
              <a:rPr lang="en-US" sz="3600" dirty="0">
                <a:solidFill>
                  <a:schemeClr val="accent1"/>
                </a:solidFill>
              </a:rPr>
              <a:t>Microsoft is the data </a:t>
            </a:r>
            <a:r>
              <a:rPr lang="en-US" sz="3600" u="sng" dirty="0">
                <a:solidFill>
                  <a:schemeClr val="accent1"/>
                </a:solidFill>
              </a:rPr>
              <a:t>processor</a:t>
            </a:r>
            <a:endParaRPr lang="en-US" dirty="0"/>
          </a:p>
        </p:txBody>
      </p:sp>
      <p:sp>
        <p:nvSpPr>
          <p:cNvPr id="2" name="Title 1"/>
          <p:cNvSpPr>
            <a:spLocks noGrp="1"/>
          </p:cNvSpPr>
          <p:nvPr>
            <p:ph type="title"/>
          </p:nvPr>
        </p:nvSpPr>
        <p:spPr/>
        <p:txBody>
          <a:bodyPr/>
          <a:lstStyle/>
          <a:p>
            <a:r>
              <a:rPr lang="en-US" dirty="0"/>
              <a:t>Privacy responsibilities in the services world</a:t>
            </a:r>
          </a:p>
        </p:txBody>
      </p:sp>
    </p:spTree>
    <p:extLst>
      <p:ext uri="{BB962C8B-B14F-4D97-AF65-F5344CB8AC3E}">
        <p14:creationId xmlns:p14="http://schemas.microsoft.com/office/powerpoint/2010/main" val="376417661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30"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86876" y="2209453"/>
              <a:ext cx="823969" cy="622554"/>
            </a:xfrm>
            <a:prstGeom prst="rect">
              <a:avLst/>
            </a:prstGeom>
            <a:noFill/>
            <a:extLst>
              <a:ext uri="{909E8E84-426E-40dd-AFC4-6F175D3DCCD1}">
                <a14:hiddenFill xmlns:a14="http://schemas.microsoft.com/office/drawing/2010/main" xmlns="">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val="0"/>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print">
            <a:extLst>
              <a:ext uri="{28A0092B-C50C-407E-A947-70E740481C1C}">
                <a14:useLocalDpi xmlns:a14="http://schemas.microsoft.com/office/drawing/2010/main" val="0"/>
              </a:ext>
            </a:extLst>
          </a:blip>
          <a:srcRect l="2855" t="2105" r="5136" b="14296"/>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569161" y="5010823"/>
              <a:ext cx="690804" cy="4287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val="0"/>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a:extLst>
                <a:ext uri="{28A0092B-C50C-407E-A947-70E740481C1C}">
                  <a14:useLocalDpi xmlns:a14="http://schemas.microsoft.com/office/drawing/2010/main" val="0"/>
                </a:ext>
              </a:extLst>
            </a:blip>
            <a:srcRect r="68254"/>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35425" y="4914176"/>
              <a:ext cx="622070" cy="622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799" kern="1600" dirty="0">
                  <a:solidFill>
                    <a:srgbClr val="505050">
                      <a:lumMod val="75000"/>
                      <a:lumOff val="25000"/>
                    </a:srgbClr>
                  </a:solidFill>
                  <a:latin typeface="+mj-lt"/>
                  <a:cs typeface="Segoe UI" pitchFamily="34" charset="0"/>
                </a:rPr>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accessed only for troubleshooting and malware prevention purposes. </a:t>
              </a:r>
            </a:p>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 limited to key personnel on an exception basis.</a:t>
              </a: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Clear data maps and geographic boundary information provided.</a:t>
              </a:r>
            </a:p>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‘Ship To’ address and/or some SKU purchase determines physical location you are provisioned.</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3261855"/>
          </a:xfrm>
        </p:spPr>
        <p:txBody>
          <a:bodyPr/>
          <a:lstStyle/>
          <a:p>
            <a:r>
              <a:rPr lang="en-US" dirty="0"/>
              <a:t>Provide a jumpstart on development for Azure and Office 365</a:t>
            </a:r>
          </a:p>
          <a:p>
            <a:r>
              <a:rPr lang="en-US" dirty="0"/>
              <a:t>Understand the options for your platform of choice</a:t>
            </a:r>
          </a:p>
          <a:p>
            <a:r>
              <a:rPr lang="en-US" dirty="0"/>
              <a:t>	Windows, Linux, OSX</a:t>
            </a:r>
          </a:p>
          <a:p>
            <a:r>
              <a:rPr lang="en-US" dirty="0"/>
              <a:t>CODE, CODE, CODE</a:t>
            </a:r>
          </a:p>
        </p:txBody>
      </p:sp>
    </p:spTree>
    <p:extLst>
      <p:ext uri="{BB962C8B-B14F-4D97-AF65-F5344CB8AC3E}">
        <p14:creationId xmlns:p14="http://schemas.microsoft.com/office/powerpoint/2010/main" val="8227529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a:srcRect l="1" r="62378"/>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2778" t="21043" r="4789" b="24218"/>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9154590" y="6162414"/>
                <a:ext cx="298609" cy="350617"/>
              </a:xfrm>
              <a:prstGeom prst="rect">
                <a:avLst/>
              </a:prstGeom>
            </p:spPr>
          </p:pic>
          <p:pic>
            <p:nvPicPr>
              <p:cNvPr id="86" name="Picture 85"/>
              <p:cNvPicPr>
                <a:picLocks noChangeAspect="1"/>
              </p:cNvPicPr>
              <p:nvPr/>
            </p:nvPicPr>
            <p:blipFill>
              <a:blip r:embed="rId7"/>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a:clrChange>
                  <a:clrFrom>
                    <a:srgbClr val="FFFFFF"/>
                  </a:clrFrom>
                  <a:clrTo>
                    <a:srgbClr val="FFFFFF">
                      <a:alpha val="0"/>
                    </a:srgbClr>
                  </a:clrTo>
                </a:clrChange>
              </a:blip>
              <a:srcRect l="17627" t="10630" r="17627" b="10630"/>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5562" t="9822" r="2009" b="15595"/>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741" t="22824" r="3664" b="31799"/>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24622" t="33206" r="-77" b="31793"/>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a:extLst>
              <a:ext uri="{28A0092B-C50C-407E-A947-70E740481C1C}">
                <a14:useLocalDpi xmlns:a14="http://schemas.microsoft.com/office/drawing/2010/main" val="0"/>
              </a:ext>
            </a:extLst>
          </a:blip>
          <a:srcRect t="37230" b="39301"/>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print">
            <a:extLst>
              <a:ext uri="{28A0092B-C50C-407E-A947-70E740481C1C}">
                <a14:useLocalDpi xmlns:a14="http://schemas.microsoft.com/office/drawing/2010/main" val="0"/>
              </a:ext>
            </a:extLst>
          </a:blip>
          <a:srcRect l="2027" t="18306" b="11879"/>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print">
            <a:extLst>
              <a:ext uri="{28A0092B-C50C-407E-A947-70E740481C1C}">
                <a14:useLocalDpi xmlns:a14="http://schemas.microsoft.com/office/drawing/2010/main" val="0"/>
              </a:ext>
            </a:extLst>
          </a:blip>
          <a:srcRect t="38457" b="37842"/>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print">
            <a:extLst>
              <a:ext uri="{28A0092B-C50C-407E-A947-70E740481C1C}">
                <a14:useLocalDpi xmlns:a14="http://schemas.microsoft.com/office/drawing/2010/main" val="0"/>
              </a:ext>
            </a:extLst>
          </a:blip>
          <a:srcRect l="-114" t="28868" b="30752"/>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print">
              <a:extLst>
                <a:ext uri="{28A0092B-C50C-407E-A947-70E740481C1C}">
                  <a14:useLocalDpi xmlns:a14="http://schemas.microsoft.com/office/drawing/2010/main" val="0"/>
                </a:ext>
              </a:extLst>
            </a:blip>
            <a:srcRect l="19291" t="8233" r="18480" b="28934"/>
            <a:stretch/>
          </p:blipFill>
          <p:spPr>
            <a:xfrm>
              <a:off x="3410097" y="7695335"/>
              <a:ext cx="640080" cy="644774"/>
            </a:xfrm>
            <a:prstGeom prst="rect">
              <a:avLst/>
            </a:prstGeom>
          </p:spPr>
        </p:pic>
        <p:pic>
          <p:nvPicPr>
            <p:cNvPr id="33" name="Picture 32"/>
            <p:cNvPicPr>
              <a:picLocks noChangeAspect="1"/>
            </p:cNvPicPr>
            <p:nvPr/>
          </p:nvPicPr>
          <p:blipFill rotWithShape="1">
            <a:blip r:embed="rId28">
              <a:extLst>
                <a:ext uri="{28A0092B-C50C-407E-A947-70E740481C1C}">
                  <a14:useLocalDpi xmlns:a14="http://schemas.microsoft.com/office/drawing/2010/main" val="0"/>
                </a:ext>
              </a:extLst>
            </a:blip>
            <a:srcRect l="19291" t="72607" r="18480" b="11045"/>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t="38631" b="38001"/>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3265"/>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27194"/>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up a “DevOps” pipeline</a:t>
            </a:r>
          </a:p>
        </p:txBody>
      </p:sp>
      <p:sp>
        <p:nvSpPr>
          <p:cNvPr id="3" name="Text Placeholder 2"/>
          <p:cNvSpPr>
            <a:spLocks noGrp="1"/>
          </p:cNvSpPr>
          <p:nvPr>
            <p:ph type="body" sz="quarter" idx="10"/>
          </p:nvPr>
        </p:nvSpPr>
        <p:spPr>
          <a:xfrm>
            <a:off x="269241" y="1189494"/>
            <a:ext cx="5378548" cy="6176819"/>
          </a:xfrm>
        </p:spPr>
        <p:txBody>
          <a:bodyPr/>
          <a:lstStyle/>
          <a:p>
            <a:r>
              <a:rPr lang="en-US" dirty="0"/>
              <a:t>Streamlining the development of your mobile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Automating the process to be repeatable &amp; sustainable</a:t>
            </a:r>
          </a:p>
          <a:p>
            <a:pPr lvl="1"/>
            <a:r>
              <a:rPr lang="en-US" dirty="0"/>
              <a:t>Continuous Integration (CI)</a:t>
            </a:r>
          </a:p>
          <a:p>
            <a:pPr lvl="1"/>
            <a:r>
              <a:rPr lang="en-US" dirty="0"/>
              <a:t>Continuous Delivery (CD)</a:t>
            </a:r>
          </a:p>
          <a:p>
            <a:pPr lvl="1"/>
            <a:r>
              <a:rPr lang="en-US" dirty="0"/>
              <a:t>Continuous Monitoring (CM)</a:t>
            </a:r>
          </a:p>
          <a:p>
            <a:endParaRPr lang="en-US" dirty="0"/>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a:alphaModFix/>
          </a:blip>
          <a:srcRect l="30260" t="30899" r="28986" b="35257"/>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Monitoring</a:t>
            </a: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Engagement</a:t>
            </a: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Build</a:t>
            </a: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5">
            <a:alphaModFix/>
          </a:blip>
          <a:srcRect l="15300" r="64507" b="75224"/>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5">
            <a:alphaModFix/>
          </a:blip>
          <a:srcRect l="40660" r="39147" b="75249"/>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5">
            <a:alphaModFix/>
          </a:blip>
          <a:srcRect l="65929" r="13878" b="75018"/>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5">
            <a:alphaModFix/>
          </a:blip>
          <a:srcRect l="65943" t="75153" r="13864"/>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5">
            <a:alphaModFix/>
          </a:blip>
          <a:srcRect l="40606" t="75153" r="39201"/>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5">
            <a:alphaModFix/>
          </a:blip>
          <a:srcRect l="15322" t="75210" r="64485"/>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Deliver native mobile apps seamlessly</a:t>
            </a:r>
          </a:p>
        </p:txBody>
      </p:sp>
      <p:sp>
        <p:nvSpPr>
          <p:cNvPr id="93" name="Rectangle 92"/>
          <p:cNvSpPr/>
          <p:nvPr/>
        </p:nvSpPr>
        <p:spPr bwMode="auto">
          <a:xfrm>
            <a:off x="270067" y="1736857"/>
            <a:ext cx="11654187" cy="491469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179259" rIns="358519" bIns="143407" numCol="1" spcCol="0" rtlCol="0" fromWordArt="0" anchor="t" anchorCtr="0" forceAA="0" compatLnSpc="1">
            <a:prstTxWarp prst="textNoShape">
              <a:avLst/>
            </a:prstTxWarp>
            <a:noAutofit/>
          </a:bodyPr>
          <a:lstStyle/>
          <a:p>
            <a:pPr algn="ctr" defTabSz="914225">
              <a:lnSpc>
                <a:spcPct val="90000"/>
              </a:lnSpc>
              <a:defRPr/>
            </a:pPr>
            <a:endParaRPr lang="en-US" sz="2549" kern="0" spc="-98" dirty="0">
              <a:ln w="3175">
                <a:noFill/>
              </a:ln>
              <a:solidFill>
                <a:srgbClr val="FFFFFF"/>
              </a:solidFill>
              <a:latin typeface="+mj-lt"/>
              <a:cs typeface="Segoe UI" pitchFamily="34" charset="0"/>
            </a:endParaRPr>
          </a:p>
        </p:txBody>
      </p:sp>
      <p:grpSp>
        <p:nvGrpSpPr>
          <p:cNvPr id="94" name="Group 93"/>
          <p:cNvGrpSpPr/>
          <p:nvPr/>
        </p:nvGrpSpPr>
        <p:grpSpPr>
          <a:xfrm>
            <a:off x="903324" y="2570596"/>
            <a:ext cx="6770522" cy="3853647"/>
            <a:chOff x="579437" y="1145432"/>
            <a:chExt cx="10210800" cy="5811787"/>
          </a:xfrm>
        </p:grpSpPr>
        <p:sp>
          <p:nvSpPr>
            <p:cNvPr id="95" name="Right Arrow 94"/>
            <p:cNvSpPr/>
            <p:nvPr/>
          </p:nvSpPr>
          <p:spPr>
            <a:xfrm rot="16200000">
              <a:off x="1551351" y="4233503"/>
              <a:ext cx="1736782" cy="288000"/>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00B0F0"/>
                </a:solidFill>
                <a:latin typeface="Segoe UI"/>
              </a:endParaRPr>
            </a:p>
          </p:txBody>
        </p:sp>
        <p:sp>
          <p:nvSpPr>
            <p:cNvPr id="96" name="Bent Arrow 95"/>
            <p:cNvSpPr/>
            <p:nvPr/>
          </p:nvSpPr>
          <p:spPr>
            <a:xfrm rot="10800000">
              <a:off x="3021733" y="3320227"/>
              <a:ext cx="6903678" cy="2403864"/>
            </a:xfrm>
            <a:prstGeom prst="bentArrow">
              <a:avLst>
                <a:gd name="adj1" fmla="val 4873"/>
                <a:gd name="adj2" fmla="val 8600"/>
                <a:gd name="adj3" fmla="val 13322"/>
                <a:gd name="adj4" fmla="val 2947"/>
              </a:avLst>
            </a:prstGeom>
            <a:solidFill>
              <a:schemeClr val="accent4"/>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00B0F0"/>
                </a:solidFill>
                <a:latin typeface="Segoe UI"/>
              </a:endParaRPr>
            </a:p>
          </p:txBody>
        </p:sp>
        <p:sp>
          <p:nvSpPr>
            <p:cNvPr id="97" name="Rounded Rectangle 96"/>
            <p:cNvSpPr/>
            <p:nvPr/>
          </p:nvSpPr>
          <p:spPr bwMode="auto">
            <a:xfrm>
              <a:off x="2058820" y="4184015"/>
              <a:ext cx="721843" cy="72184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ounded Rectangle 97"/>
            <p:cNvSpPr/>
            <p:nvPr/>
          </p:nvSpPr>
          <p:spPr bwMode="auto">
            <a:xfrm>
              <a:off x="1216575" y="4184015"/>
              <a:ext cx="721843" cy="72184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ight Arrow 102"/>
            <p:cNvSpPr/>
            <p:nvPr/>
          </p:nvSpPr>
          <p:spPr>
            <a:xfrm rot="16200000">
              <a:off x="709105" y="4233503"/>
              <a:ext cx="1736782" cy="288000"/>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00B0F0"/>
                </a:solidFill>
                <a:latin typeface="Segoe UI"/>
              </a:endParaRPr>
            </a:p>
          </p:txBody>
        </p:sp>
        <p:sp>
          <p:nvSpPr>
            <p:cNvPr id="104" name="Right Arrow 103"/>
            <p:cNvSpPr/>
            <p:nvPr/>
          </p:nvSpPr>
          <p:spPr>
            <a:xfrm>
              <a:off x="2888139" y="2110190"/>
              <a:ext cx="177273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FFFFFF"/>
                </a:solidFill>
                <a:latin typeface="Segoe UI"/>
              </a:endParaRPr>
            </a:p>
          </p:txBody>
        </p:sp>
        <p:sp>
          <p:nvSpPr>
            <p:cNvPr id="105" name="Right Arrow 104"/>
            <p:cNvSpPr/>
            <p:nvPr/>
          </p:nvSpPr>
          <p:spPr>
            <a:xfrm>
              <a:off x="5348862" y="2110190"/>
              <a:ext cx="181105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FFFFFF"/>
                </a:solidFill>
                <a:latin typeface="Segoe UI"/>
              </a:endParaRPr>
            </a:p>
          </p:txBody>
        </p:sp>
        <p:sp>
          <p:nvSpPr>
            <p:cNvPr id="106" name="Right Arrow 105"/>
            <p:cNvSpPr/>
            <p:nvPr/>
          </p:nvSpPr>
          <p:spPr>
            <a:xfrm>
              <a:off x="7795589" y="2110190"/>
              <a:ext cx="112825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FFFFFF"/>
                </a:solidFill>
                <a:latin typeface="Segoe UI"/>
              </a:endParaRPr>
            </a:p>
          </p:txBody>
        </p:sp>
        <p:sp>
          <p:nvSpPr>
            <p:cNvPr id="107" name="TextBox 106"/>
            <p:cNvSpPr txBox="1"/>
            <p:nvPr/>
          </p:nvSpPr>
          <p:spPr>
            <a:xfrm>
              <a:off x="671513" y="1169611"/>
              <a:ext cx="2874406" cy="674762"/>
            </a:xfrm>
            <a:prstGeom prst="rect">
              <a:avLst/>
            </a:prstGeom>
          </p:spPr>
          <p:txBody>
            <a:bodyPr vert="horz" wrap="square" lIns="91414" tIns="91414" rIns="91414" bIns="91414" rtlCol="0" anchor="ctr">
              <a:noAutofit/>
            </a:bodyPr>
            <a:lstStyle/>
            <a:p>
              <a:pPr marL="233273" indent="-233273" algn="ctr" defTabSz="914049">
                <a:defRPr/>
              </a:pPr>
              <a:r>
                <a:rPr lang="en-US" sz="1567" kern="0" spc="-49" dirty="0">
                  <a:solidFill>
                    <a:sysClr val="windowText" lastClr="000000"/>
                  </a:solidFill>
                  <a:latin typeface="Segoe UI Semilight" panose="020B0402040204020203" pitchFamily="34" charset="0"/>
                  <a:ea typeface="Segoe UI" pitchFamily="34" charset="0"/>
                  <a:cs typeface="Segoe UI Semilight" panose="020B0402040204020203" pitchFamily="34" charset="0"/>
                </a:rPr>
                <a:t>Code Repository</a:t>
              </a:r>
            </a:p>
          </p:txBody>
        </p:sp>
        <p:sp>
          <p:nvSpPr>
            <p:cNvPr id="108" name="TextBox 107"/>
            <p:cNvSpPr txBox="1"/>
            <p:nvPr/>
          </p:nvSpPr>
          <p:spPr>
            <a:xfrm>
              <a:off x="2863694" y="4208150"/>
              <a:ext cx="1709773" cy="721842"/>
            </a:xfrm>
            <a:prstGeom prst="rect">
              <a:avLst/>
            </a:prstGeom>
          </p:spPr>
          <p:txBody>
            <a:bodyPr vert="horz" wrap="square" lIns="91414" tIns="91414" rIns="91414" bIns="91414" rtlCol="0" anchor="ctr">
              <a:noAutofit/>
            </a:bodyPr>
            <a:lstStyle/>
            <a:p>
              <a:pPr defTabSz="914049">
                <a:defRPr/>
              </a:pPr>
              <a:r>
                <a:rPr lang="en-US" sz="1567" kern="0" dirty="0">
                  <a:solidFill>
                    <a:sysClr val="windowText" lastClr="000000"/>
                  </a:solidFill>
                  <a:latin typeface="Segoe UI Semilight" panose="020B0402040204020203" pitchFamily="34" charset="0"/>
                  <a:ea typeface="Segoe UI" pitchFamily="34" charset="0"/>
                  <a:cs typeface="Segoe UI Semilight" panose="020B0402040204020203" pitchFamily="34" charset="0"/>
                </a:rPr>
                <a:t>Backlog</a:t>
              </a:r>
            </a:p>
          </p:txBody>
        </p:sp>
        <p:sp>
          <p:nvSpPr>
            <p:cNvPr id="109" name="TextBox 108"/>
            <p:cNvSpPr txBox="1"/>
            <p:nvPr/>
          </p:nvSpPr>
          <p:spPr>
            <a:xfrm>
              <a:off x="3295224" y="1145432"/>
              <a:ext cx="2451635" cy="720880"/>
            </a:xfrm>
            <a:prstGeom prst="rect">
              <a:avLst/>
            </a:prstGeom>
          </p:spPr>
          <p:txBody>
            <a:bodyPr vert="horz" wrap="square" lIns="91414" tIns="91414" rIns="91414" bIns="91414" rtlCol="0" anchor="ctr">
              <a:noAutofit/>
            </a:bodyPr>
            <a:lstStyle/>
            <a:p>
              <a:pPr marL="233273" indent="-233273" algn="ctr" defTabSz="914049">
                <a:defRPr/>
              </a:pPr>
              <a:r>
                <a:rPr lang="en-US" sz="1567" kern="0" spc="-49" dirty="0">
                  <a:solidFill>
                    <a:sysClr val="windowText" lastClr="000000"/>
                  </a:solidFill>
                  <a:latin typeface="Segoe UI Semilight" panose="020B0402040204020203" pitchFamily="34" charset="0"/>
                  <a:ea typeface="Segoe UI" pitchFamily="34" charset="0"/>
                  <a:cs typeface="Segoe UI Semilight" panose="020B0402040204020203" pitchFamily="34" charset="0"/>
                </a:rPr>
                <a:t>Build + Deploy</a:t>
              </a:r>
            </a:p>
          </p:txBody>
        </p:sp>
        <p:sp>
          <p:nvSpPr>
            <p:cNvPr id="110" name="TextBox 109"/>
            <p:cNvSpPr txBox="1"/>
            <p:nvPr/>
          </p:nvSpPr>
          <p:spPr>
            <a:xfrm>
              <a:off x="3325925" y="5594569"/>
              <a:ext cx="3435365" cy="388585"/>
            </a:xfrm>
            <a:prstGeom prst="rect">
              <a:avLst/>
            </a:prstGeom>
          </p:spPr>
          <p:txBody>
            <a:bodyPr vert="horz" wrap="square" lIns="91414" tIns="91414" rIns="91414" bIns="91414" rtlCol="0" anchor="ctr">
              <a:noAutofit/>
            </a:bodyPr>
            <a:lstStyle/>
            <a:p>
              <a:pPr algn="ctr" defTabSz="914049">
                <a:defRPr/>
              </a:pPr>
              <a:r>
                <a:rPr lang="en-US" sz="1600" kern="0" dirty="0">
                  <a:solidFill>
                    <a:sysClr val="windowText" lastClr="000000"/>
                  </a:solidFill>
                  <a:latin typeface="Segoe UI Semilight" panose="020B0402040204020203" pitchFamily="34" charset="0"/>
                  <a:ea typeface="Segoe UI" pitchFamily="34" charset="0"/>
                  <a:cs typeface="Segoe UI Semilight" panose="020B0402040204020203" pitchFamily="34" charset="0"/>
                </a:rPr>
                <a:t>Monitor and improve</a:t>
              </a:r>
            </a:p>
          </p:txBody>
        </p:sp>
        <p:sp>
          <p:nvSpPr>
            <p:cNvPr id="111" name="Rounded Rectangle 110"/>
            <p:cNvSpPr/>
            <p:nvPr/>
          </p:nvSpPr>
          <p:spPr>
            <a:xfrm>
              <a:off x="1244343" y="1877038"/>
              <a:ext cx="1632056" cy="1632056"/>
            </a:xfrm>
            <a:prstGeom prst="roundRect">
              <a:avLst>
                <a:gd name="adj" fmla="val 5783"/>
              </a:avLst>
            </a:prstGeom>
            <a:solidFill>
              <a:schemeClr val="accent1"/>
            </a:solidFill>
            <a:ln w="28575" cap="flat" cmpd="sng" algn="ctr">
              <a:solidFill>
                <a:srgbClr val="FFFFFF"/>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FFFFFF"/>
                </a:solidFill>
                <a:latin typeface="Segoe UI"/>
              </a:endParaRPr>
            </a:p>
          </p:txBody>
        </p:sp>
        <p:pic>
          <p:nvPicPr>
            <p:cNvPr id="112" name="Picture 111"/>
            <p:cNvPicPr>
              <a:picLocks noChangeAspect="1"/>
            </p:cNvPicPr>
            <p:nvPr/>
          </p:nvPicPr>
          <p:blipFill>
            <a:blip r:embed="rId3"/>
            <a:stretch>
              <a:fillRect/>
            </a:stretch>
          </p:blipFill>
          <p:spPr>
            <a:xfrm>
              <a:off x="1296033" y="4233113"/>
              <a:ext cx="565085" cy="591368"/>
            </a:xfrm>
            <a:prstGeom prst="rect">
              <a:avLst/>
            </a:prstGeom>
          </p:spPr>
        </p:pic>
        <p:sp>
          <p:nvSpPr>
            <p:cNvPr id="113" name="Rounded Rectangle 112"/>
            <p:cNvSpPr/>
            <p:nvPr/>
          </p:nvSpPr>
          <p:spPr>
            <a:xfrm>
              <a:off x="3716168" y="1877038"/>
              <a:ext cx="1632056" cy="1632056"/>
            </a:xfrm>
            <a:prstGeom prst="roundRect">
              <a:avLst>
                <a:gd name="adj" fmla="val 5783"/>
              </a:avLst>
            </a:prstGeom>
            <a:solidFill>
              <a:schemeClr val="accent1"/>
            </a:solidFill>
            <a:ln w="28575" cap="flat" cmpd="sng" algn="ctr">
              <a:solidFill>
                <a:srgbClr val="FFFFFF"/>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FFFFFF"/>
                </a:solidFill>
                <a:latin typeface="Segoe UI"/>
              </a:endParaRPr>
            </a:p>
          </p:txBody>
        </p:sp>
        <p:pic>
          <p:nvPicPr>
            <p:cNvPr id="114" name="Picture 113"/>
            <p:cNvPicPr>
              <a:picLocks noChangeAspect="1"/>
            </p:cNvPicPr>
            <p:nvPr/>
          </p:nvPicPr>
          <p:blipFill>
            <a:blip r:embed="rId3"/>
            <a:stretch>
              <a:fillRect/>
            </a:stretch>
          </p:blipFill>
          <p:spPr>
            <a:xfrm>
              <a:off x="2143280" y="4233113"/>
              <a:ext cx="565085" cy="591368"/>
            </a:xfrm>
            <a:prstGeom prst="rect">
              <a:avLst/>
            </a:prstGeom>
          </p:spPr>
        </p:pic>
        <p:pic>
          <p:nvPicPr>
            <p:cNvPr id="116" name="Picture 115"/>
            <p:cNvPicPr>
              <a:picLocks noChangeAspect="1"/>
            </p:cNvPicPr>
            <p:nvPr/>
          </p:nvPicPr>
          <p:blipFill>
            <a:blip r:embed="rId4"/>
            <a:stretch>
              <a:fillRect/>
            </a:stretch>
          </p:blipFill>
          <p:spPr>
            <a:xfrm>
              <a:off x="6761290" y="4686668"/>
              <a:ext cx="2276347" cy="1662577"/>
            </a:xfrm>
            <a:prstGeom prst="rect">
              <a:avLst/>
            </a:prstGeom>
          </p:spPr>
        </p:pic>
        <p:grpSp>
          <p:nvGrpSpPr>
            <p:cNvPr id="117" name="Group 116"/>
            <p:cNvGrpSpPr/>
            <p:nvPr/>
          </p:nvGrpSpPr>
          <p:grpSpPr>
            <a:xfrm>
              <a:off x="1417637" y="2121694"/>
              <a:ext cx="1208943" cy="1150980"/>
              <a:chOff x="1628786" y="2094289"/>
              <a:chExt cx="1185346" cy="1128515"/>
            </a:xfrm>
          </p:grpSpPr>
          <p:pic>
            <p:nvPicPr>
              <p:cNvPr id="187" name="Picture 186"/>
              <p:cNvPicPr>
                <a:picLocks noChangeAspect="1"/>
              </p:cNvPicPr>
              <p:nvPr/>
            </p:nvPicPr>
            <p:blipFill>
              <a:blip r:embed="rId5"/>
              <a:stretch>
                <a:fillRect/>
              </a:stretch>
            </p:blipFill>
            <p:spPr>
              <a:xfrm>
                <a:off x="1628786" y="2588363"/>
                <a:ext cx="455690" cy="634441"/>
              </a:xfrm>
              <a:prstGeom prst="rect">
                <a:avLst/>
              </a:prstGeom>
            </p:spPr>
          </p:pic>
          <p:pic>
            <p:nvPicPr>
              <p:cNvPr id="189" name="Picture 188"/>
              <p:cNvPicPr>
                <a:picLocks noChangeAspect="1"/>
              </p:cNvPicPr>
              <p:nvPr/>
            </p:nvPicPr>
            <p:blipFill>
              <a:blip r:embed="rId6"/>
              <a:stretch>
                <a:fillRect/>
              </a:stretch>
            </p:blipFill>
            <p:spPr>
              <a:xfrm>
                <a:off x="2086926" y="2094289"/>
                <a:ext cx="727206" cy="725111"/>
              </a:xfrm>
              <a:prstGeom prst="rect">
                <a:avLst/>
              </a:prstGeom>
            </p:spPr>
          </p:pic>
        </p:grpSp>
        <p:pic>
          <p:nvPicPr>
            <p:cNvPr id="118" name="Picture 117"/>
            <p:cNvPicPr>
              <a:picLocks noChangeAspect="1"/>
            </p:cNvPicPr>
            <p:nvPr/>
          </p:nvPicPr>
          <p:blipFill>
            <a:blip r:embed="rId7"/>
            <a:stretch>
              <a:fillRect/>
            </a:stretch>
          </p:blipFill>
          <p:spPr>
            <a:xfrm>
              <a:off x="3910155" y="2110189"/>
              <a:ext cx="1243471" cy="1042178"/>
            </a:xfrm>
            <a:prstGeom prst="rect">
              <a:avLst/>
            </a:prstGeom>
          </p:spPr>
        </p:pic>
        <p:sp>
          <p:nvSpPr>
            <p:cNvPr id="124" name="TextBox 123"/>
            <p:cNvSpPr txBox="1"/>
            <p:nvPr/>
          </p:nvSpPr>
          <p:spPr>
            <a:xfrm>
              <a:off x="5543560" y="1166810"/>
              <a:ext cx="2985023" cy="732518"/>
            </a:xfrm>
            <a:prstGeom prst="rect">
              <a:avLst/>
            </a:prstGeom>
          </p:spPr>
          <p:txBody>
            <a:bodyPr vert="horz" wrap="square" lIns="91414" tIns="91414" rIns="91414" bIns="91414" rtlCol="0" anchor="ctr">
              <a:noAutofit/>
            </a:bodyPr>
            <a:lstStyle/>
            <a:p>
              <a:pPr marL="233273" indent="-233273" algn="ctr" defTabSz="914049">
                <a:defRPr/>
              </a:pPr>
              <a:r>
                <a:rPr lang="en-US" sz="1567" kern="0" spc="-49" dirty="0">
                  <a:solidFill>
                    <a:sysClr val="windowText" lastClr="000000"/>
                  </a:solidFill>
                  <a:latin typeface="Segoe UI Semilight" panose="020B0402040204020203" pitchFamily="34" charset="0"/>
                  <a:ea typeface="Segoe UI" pitchFamily="34" charset="0"/>
                  <a:cs typeface="Segoe UI Semilight" panose="020B0402040204020203" pitchFamily="34" charset="0"/>
                </a:rPr>
                <a:t>Automated Testing</a:t>
              </a:r>
            </a:p>
          </p:txBody>
        </p:sp>
        <p:sp>
          <p:nvSpPr>
            <p:cNvPr id="125" name="Rounded Rectangle 124"/>
            <p:cNvSpPr/>
            <p:nvPr/>
          </p:nvSpPr>
          <p:spPr>
            <a:xfrm>
              <a:off x="6208347" y="1877038"/>
              <a:ext cx="1632056" cy="1632056"/>
            </a:xfrm>
            <a:prstGeom prst="roundRect">
              <a:avLst>
                <a:gd name="adj" fmla="val 5783"/>
              </a:avLst>
            </a:prstGeom>
            <a:solidFill>
              <a:schemeClr val="accent1"/>
            </a:solidFill>
            <a:ln w="28575" cap="flat" cmpd="sng" algn="ctr">
              <a:solidFill>
                <a:srgbClr val="FFFFFF"/>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FFFFFF"/>
                </a:solidFill>
                <a:latin typeface="Segoe UI"/>
              </a:endParaRPr>
            </a:p>
          </p:txBody>
        </p:sp>
        <p:sp>
          <p:nvSpPr>
            <p:cNvPr id="126" name="TextBox 125"/>
            <p:cNvSpPr txBox="1"/>
            <p:nvPr/>
          </p:nvSpPr>
          <p:spPr>
            <a:xfrm>
              <a:off x="8846714" y="1346122"/>
              <a:ext cx="1943523" cy="388585"/>
            </a:xfrm>
            <a:prstGeom prst="rect">
              <a:avLst/>
            </a:prstGeom>
          </p:spPr>
          <p:txBody>
            <a:bodyPr vert="horz" wrap="square" lIns="91414" tIns="91414" rIns="91414" bIns="91414" rtlCol="0" anchor="ctr">
              <a:noAutofit/>
            </a:bodyPr>
            <a:lstStyle/>
            <a:p>
              <a:pPr marL="233273" indent="-233273" algn="ctr" defTabSz="914049">
                <a:defRPr/>
              </a:pPr>
              <a:r>
                <a:rPr lang="en-US" sz="1567" kern="0" spc="-49" dirty="0">
                  <a:solidFill>
                    <a:sysClr val="windowText" lastClr="000000"/>
                  </a:solidFill>
                  <a:latin typeface="Segoe UI Semilight" panose="020B0402040204020203" pitchFamily="34" charset="0"/>
                  <a:ea typeface="Segoe UI" pitchFamily="34" charset="0"/>
                  <a:cs typeface="Segoe UI Semilight" panose="020B0402040204020203" pitchFamily="34" charset="0"/>
                </a:rPr>
                <a:t>User Testing</a:t>
              </a:r>
            </a:p>
          </p:txBody>
        </p:sp>
        <p:sp>
          <p:nvSpPr>
            <p:cNvPr id="127" name="Rounded Rectangle 126"/>
            <p:cNvSpPr/>
            <p:nvPr/>
          </p:nvSpPr>
          <p:spPr>
            <a:xfrm>
              <a:off x="9002448" y="1877038"/>
              <a:ext cx="1632056" cy="1632056"/>
            </a:xfrm>
            <a:prstGeom prst="roundRect">
              <a:avLst>
                <a:gd name="adj" fmla="val 5783"/>
              </a:avLst>
            </a:prstGeom>
            <a:solidFill>
              <a:srgbClr val="505050"/>
            </a:solidFill>
            <a:ln w="28575" cap="flat" cmpd="sng" algn="ctr">
              <a:solidFill>
                <a:srgbClr val="FFFFFF"/>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a:solidFill>
                  <a:srgbClr val="FFFFFF"/>
                </a:solidFill>
                <a:latin typeface="Segoe UI"/>
              </a:endParaRPr>
            </a:p>
          </p:txBody>
        </p:sp>
        <p:pic>
          <p:nvPicPr>
            <p:cNvPr id="128" name="Picture 127"/>
            <p:cNvPicPr>
              <a:picLocks noChangeAspect="1"/>
            </p:cNvPicPr>
            <p:nvPr/>
          </p:nvPicPr>
          <p:blipFill>
            <a:blip r:embed="rId8"/>
            <a:stretch>
              <a:fillRect/>
            </a:stretch>
          </p:blipFill>
          <p:spPr>
            <a:xfrm>
              <a:off x="6510269" y="2191775"/>
              <a:ext cx="1004562" cy="1002582"/>
            </a:xfrm>
            <a:prstGeom prst="rect">
              <a:avLst/>
            </a:prstGeom>
          </p:spPr>
        </p:pic>
        <p:grpSp>
          <p:nvGrpSpPr>
            <p:cNvPr id="129" name="Group 128"/>
            <p:cNvGrpSpPr/>
            <p:nvPr/>
          </p:nvGrpSpPr>
          <p:grpSpPr>
            <a:xfrm>
              <a:off x="4379774" y="3112294"/>
              <a:ext cx="1686063" cy="695545"/>
              <a:chOff x="4633536" y="3025775"/>
              <a:chExt cx="1686302" cy="695644"/>
            </a:xfrm>
          </p:grpSpPr>
          <p:sp>
            <p:nvSpPr>
              <p:cNvPr id="166" name="AutoShape 30"/>
              <p:cNvSpPr>
                <a:spLocks noChangeAspect="1" noChangeArrowheads="1" noTextEdit="1"/>
              </p:cNvSpPr>
              <p:nvPr/>
            </p:nvSpPr>
            <p:spPr bwMode="auto">
              <a:xfrm>
                <a:off x="5151438" y="3025775"/>
                <a:ext cx="11684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67" name="Rectangle 39"/>
              <p:cNvSpPr>
                <a:spLocks noChangeArrowheads="1"/>
              </p:cNvSpPr>
              <p:nvPr/>
            </p:nvSpPr>
            <p:spPr bwMode="auto">
              <a:xfrm>
                <a:off x="5389563"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68" name="Oval 40"/>
              <p:cNvSpPr>
                <a:spLocks noChangeArrowheads="1"/>
              </p:cNvSpPr>
              <p:nvPr/>
            </p:nvSpPr>
            <p:spPr bwMode="auto">
              <a:xfrm>
                <a:off x="5759451"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70" name="Rectangle 41"/>
              <p:cNvSpPr>
                <a:spLocks noChangeArrowheads="1"/>
              </p:cNvSpPr>
              <p:nvPr/>
            </p:nvSpPr>
            <p:spPr bwMode="auto">
              <a:xfrm>
                <a:off x="5414963" y="3067050"/>
                <a:ext cx="703263" cy="450850"/>
              </a:xfrm>
              <a:prstGeom prst="rect">
                <a:avLst/>
              </a:prstGeom>
              <a:solidFill>
                <a:schemeClr val="bg2">
                  <a:lumMod val="75000"/>
                </a:schemeClr>
              </a:solidFill>
              <a:ln>
                <a:noFill/>
              </a:ln>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71" name="Freeform 42"/>
              <p:cNvSpPr>
                <a:spLocks/>
              </p:cNvSpPr>
              <p:nvPr/>
            </p:nvSpPr>
            <p:spPr bwMode="auto">
              <a:xfrm>
                <a:off x="5272088" y="3548063"/>
                <a:ext cx="973138" cy="39688"/>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75" name="Freeform 47"/>
              <p:cNvSpPr>
                <a:spLocks/>
              </p:cNvSpPr>
              <p:nvPr/>
            </p:nvSpPr>
            <p:spPr bwMode="auto">
              <a:xfrm>
                <a:off x="5635626" y="3194050"/>
                <a:ext cx="254000" cy="228600"/>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77" name="Freeform 48"/>
              <p:cNvSpPr>
                <a:spLocks/>
              </p:cNvSpPr>
              <p:nvPr/>
            </p:nvSpPr>
            <p:spPr bwMode="auto">
              <a:xfrm>
                <a:off x="5768976" y="3125788"/>
                <a:ext cx="61913" cy="6826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grpSp>
            <p:nvGrpSpPr>
              <p:cNvPr id="178" name="Group 177"/>
              <p:cNvGrpSpPr/>
              <p:nvPr/>
            </p:nvGrpSpPr>
            <p:grpSpPr>
              <a:xfrm>
                <a:off x="4633536" y="3161031"/>
                <a:ext cx="974725" cy="560388"/>
                <a:chOff x="4084638" y="3027363"/>
                <a:chExt cx="974725" cy="560388"/>
              </a:xfrm>
            </p:grpSpPr>
            <p:sp>
              <p:nvSpPr>
                <p:cNvPr id="179" name="Rectangle 43"/>
                <p:cNvSpPr>
                  <a:spLocks noChangeArrowheads="1"/>
                </p:cNvSpPr>
                <p:nvPr/>
              </p:nvSpPr>
              <p:spPr bwMode="auto">
                <a:xfrm>
                  <a:off x="4200526"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80" name="Oval 44"/>
                <p:cNvSpPr>
                  <a:spLocks noChangeArrowheads="1"/>
                </p:cNvSpPr>
                <p:nvPr/>
              </p:nvSpPr>
              <p:spPr bwMode="auto">
                <a:xfrm>
                  <a:off x="4570413"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81" name="Rectangle 45"/>
                <p:cNvSpPr>
                  <a:spLocks noChangeArrowheads="1"/>
                </p:cNvSpPr>
                <p:nvPr/>
              </p:nvSpPr>
              <p:spPr bwMode="auto">
                <a:xfrm>
                  <a:off x="4225926" y="3067050"/>
                  <a:ext cx="704850" cy="45085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82" name="Freeform 46"/>
                <p:cNvSpPr>
                  <a:spLocks/>
                </p:cNvSpPr>
                <p:nvPr/>
              </p:nvSpPr>
              <p:spPr bwMode="auto">
                <a:xfrm>
                  <a:off x="4084638" y="3548063"/>
                  <a:ext cx="974725" cy="39688"/>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83" name="Freeform 49"/>
                <p:cNvSpPr>
                  <a:spLocks/>
                </p:cNvSpPr>
                <p:nvPr/>
              </p:nvSpPr>
              <p:spPr bwMode="auto">
                <a:xfrm>
                  <a:off x="4556126" y="3155950"/>
                  <a:ext cx="144463" cy="127000"/>
                </a:xfrm>
                <a:custGeom>
                  <a:avLst/>
                  <a:gdLst>
                    <a:gd name="T0" fmla="*/ 0 w 91"/>
                    <a:gd name="T1" fmla="*/ 80 h 80"/>
                    <a:gd name="T2" fmla="*/ 91 w 91"/>
                    <a:gd name="T3" fmla="*/ 80 h 80"/>
                    <a:gd name="T4" fmla="*/ 91 w 91"/>
                    <a:gd name="T5" fmla="*/ 0 h 80"/>
                    <a:gd name="T6" fmla="*/ 0 w 91"/>
                    <a:gd name="T7" fmla="*/ 14 h 80"/>
                    <a:gd name="T8" fmla="*/ 0 w 91"/>
                    <a:gd name="T9" fmla="*/ 80 h 80"/>
                  </a:gdLst>
                  <a:ahLst/>
                  <a:cxnLst>
                    <a:cxn ang="0">
                      <a:pos x="T0" y="T1"/>
                    </a:cxn>
                    <a:cxn ang="0">
                      <a:pos x="T2" y="T3"/>
                    </a:cxn>
                    <a:cxn ang="0">
                      <a:pos x="T4" y="T5"/>
                    </a:cxn>
                    <a:cxn ang="0">
                      <a:pos x="T6" y="T7"/>
                    </a:cxn>
                    <a:cxn ang="0">
                      <a:pos x="T8" y="T9"/>
                    </a:cxn>
                  </a:cxnLst>
                  <a:rect l="0" t="0" r="r" b="b"/>
                  <a:pathLst>
                    <a:path w="91" h="80">
                      <a:moveTo>
                        <a:pt x="0" y="80"/>
                      </a:moveTo>
                      <a:lnTo>
                        <a:pt x="91" y="80"/>
                      </a:lnTo>
                      <a:lnTo>
                        <a:pt x="91" y="0"/>
                      </a:lnTo>
                      <a:lnTo>
                        <a:pt x="0" y="14"/>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84" name="Freeform 50"/>
                <p:cNvSpPr>
                  <a:spLocks/>
                </p:cNvSpPr>
                <p:nvPr/>
              </p:nvSpPr>
              <p:spPr bwMode="auto">
                <a:xfrm>
                  <a:off x="4440238" y="3178175"/>
                  <a:ext cx="111125" cy="104775"/>
                </a:xfrm>
                <a:custGeom>
                  <a:avLst/>
                  <a:gdLst>
                    <a:gd name="T0" fmla="*/ 70 w 70"/>
                    <a:gd name="T1" fmla="*/ 66 h 66"/>
                    <a:gd name="T2" fmla="*/ 70 w 70"/>
                    <a:gd name="T3" fmla="*/ 0 h 66"/>
                    <a:gd name="T4" fmla="*/ 0 w 70"/>
                    <a:gd name="T5" fmla="*/ 9 h 66"/>
                    <a:gd name="T6" fmla="*/ 0 w 70"/>
                    <a:gd name="T7" fmla="*/ 66 h 66"/>
                    <a:gd name="T8" fmla="*/ 70 w 70"/>
                    <a:gd name="T9" fmla="*/ 66 h 66"/>
                  </a:gdLst>
                  <a:ahLst/>
                  <a:cxnLst>
                    <a:cxn ang="0">
                      <a:pos x="T0" y="T1"/>
                    </a:cxn>
                    <a:cxn ang="0">
                      <a:pos x="T2" y="T3"/>
                    </a:cxn>
                    <a:cxn ang="0">
                      <a:pos x="T4" y="T5"/>
                    </a:cxn>
                    <a:cxn ang="0">
                      <a:pos x="T6" y="T7"/>
                    </a:cxn>
                    <a:cxn ang="0">
                      <a:pos x="T8" y="T9"/>
                    </a:cxn>
                  </a:cxnLst>
                  <a:rect l="0" t="0" r="r" b="b"/>
                  <a:pathLst>
                    <a:path w="70" h="66">
                      <a:moveTo>
                        <a:pt x="70" y="66"/>
                      </a:moveTo>
                      <a:lnTo>
                        <a:pt x="70" y="0"/>
                      </a:lnTo>
                      <a:lnTo>
                        <a:pt x="0" y="9"/>
                      </a:lnTo>
                      <a:lnTo>
                        <a:pt x="0" y="66"/>
                      </a:lnTo>
                      <a:lnTo>
                        <a:pt x="7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85" name="Freeform 51"/>
                <p:cNvSpPr>
                  <a:spLocks/>
                </p:cNvSpPr>
                <p:nvPr/>
              </p:nvSpPr>
              <p:spPr bwMode="auto">
                <a:xfrm>
                  <a:off x="4440238" y="3287713"/>
                  <a:ext cx="111125" cy="107950"/>
                </a:xfrm>
                <a:custGeom>
                  <a:avLst/>
                  <a:gdLst>
                    <a:gd name="T0" fmla="*/ 70 w 70"/>
                    <a:gd name="T1" fmla="*/ 0 h 68"/>
                    <a:gd name="T2" fmla="*/ 0 w 70"/>
                    <a:gd name="T3" fmla="*/ 0 h 68"/>
                    <a:gd name="T4" fmla="*/ 0 w 70"/>
                    <a:gd name="T5" fmla="*/ 59 h 68"/>
                    <a:gd name="T6" fmla="*/ 70 w 70"/>
                    <a:gd name="T7" fmla="*/ 68 h 68"/>
                    <a:gd name="T8" fmla="*/ 70 w 70"/>
                    <a:gd name="T9" fmla="*/ 0 h 68"/>
                  </a:gdLst>
                  <a:ahLst/>
                  <a:cxnLst>
                    <a:cxn ang="0">
                      <a:pos x="T0" y="T1"/>
                    </a:cxn>
                    <a:cxn ang="0">
                      <a:pos x="T2" y="T3"/>
                    </a:cxn>
                    <a:cxn ang="0">
                      <a:pos x="T4" y="T5"/>
                    </a:cxn>
                    <a:cxn ang="0">
                      <a:pos x="T6" y="T7"/>
                    </a:cxn>
                    <a:cxn ang="0">
                      <a:pos x="T8" y="T9"/>
                    </a:cxn>
                  </a:cxnLst>
                  <a:rect l="0" t="0" r="r" b="b"/>
                  <a:pathLst>
                    <a:path w="70" h="68">
                      <a:moveTo>
                        <a:pt x="70" y="0"/>
                      </a:moveTo>
                      <a:lnTo>
                        <a:pt x="0" y="0"/>
                      </a:lnTo>
                      <a:lnTo>
                        <a:pt x="0" y="59"/>
                      </a:lnTo>
                      <a:lnTo>
                        <a:pt x="70" y="68"/>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86" name="Freeform 52"/>
                <p:cNvSpPr>
                  <a:spLocks/>
                </p:cNvSpPr>
                <p:nvPr/>
              </p:nvSpPr>
              <p:spPr bwMode="auto">
                <a:xfrm>
                  <a:off x="4556126" y="3287713"/>
                  <a:ext cx="144463" cy="130175"/>
                </a:xfrm>
                <a:custGeom>
                  <a:avLst/>
                  <a:gdLst>
                    <a:gd name="T0" fmla="*/ 0 w 91"/>
                    <a:gd name="T1" fmla="*/ 0 h 82"/>
                    <a:gd name="T2" fmla="*/ 0 w 91"/>
                    <a:gd name="T3" fmla="*/ 68 h 82"/>
                    <a:gd name="T4" fmla="*/ 91 w 91"/>
                    <a:gd name="T5" fmla="*/ 82 h 82"/>
                    <a:gd name="T6" fmla="*/ 91 w 91"/>
                    <a:gd name="T7" fmla="*/ 0 h 82"/>
                    <a:gd name="T8" fmla="*/ 0 w 91"/>
                    <a:gd name="T9" fmla="*/ 0 h 82"/>
                  </a:gdLst>
                  <a:ahLst/>
                  <a:cxnLst>
                    <a:cxn ang="0">
                      <a:pos x="T0" y="T1"/>
                    </a:cxn>
                    <a:cxn ang="0">
                      <a:pos x="T2" y="T3"/>
                    </a:cxn>
                    <a:cxn ang="0">
                      <a:pos x="T4" y="T5"/>
                    </a:cxn>
                    <a:cxn ang="0">
                      <a:pos x="T6" y="T7"/>
                    </a:cxn>
                    <a:cxn ang="0">
                      <a:pos x="T8" y="T9"/>
                    </a:cxn>
                  </a:cxnLst>
                  <a:rect l="0" t="0" r="r" b="b"/>
                  <a:pathLst>
                    <a:path w="91" h="82">
                      <a:moveTo>
                        <a:pt x="0" y="0"/>
                      </a:moveTo>
                      <a:lnTo>
                        <a:pt x="0" y="68"/>
                      </a:lnTo>
                      <a:lnTo>
                        <a:pt x="91" y="82"/>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grpSp>
        </p:grpSp>
        <p:sp>
          <p:nvSpPr>
            <p:cNvPr id="130" name="Freeform 5"/>
            <p:cNvSpPr>
              <a:spLocks/>
            </p:cNvSpPr>
            <p:nvPr/>
          </p:nvSpPr>
          <p:spPr bwMode="auto">
            <a:xfrm>
              <a:off x="579437" y="6787357"/>
              <a:ext cx="2801938" cy="169862"/>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31" name="Freeform 7"/>
            <p:cNvSpPr>
              <a:spLocks/>
            </p:cNvSpPr>
            <p:nvPr/>
          </p:nvSpPr>
          <p:spPr bwMode="auto">
            <a:xfrm>
              <a:off x="671512" y="5955507"/>
              <a:ext cx="901700" cy="895350"/>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32" name="Freeform 8"/>
            <p:cNvSpPr>
              <a:spLocks/>
            </p:cNvSpPr>
            <p:nvPr/>
          </p:nvSpPr>
          <p:spPr bwMode="auto">
            <a:xfrm>
              <a:off x="2381249" y="5955507"/>
              <a:ext cx="903288" cy="895350"/>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34" name="Freeform 9"/>
            <p:cNvSpPr>
              <a:spLocks/>
            </p:cNvSpPr>
            <p:nvPr/>
          </p:nvSpPr>
          <p:spPr bwMode="auto">
            <a:xfrm>
              <a:off x="1268412" y="5955507"/>
              <a:ext cx="304800" cy="19685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35" name="Freeform 10"/>
            <p:cNvSpPr>
              <a:spLocks/>
            </p:cNvSpPr>
            <p:nvPr/>
          </p:nvSpPr>
          <p:spPr bwMode="auto">
            <a:xfrm>
              <a:off x="2381249" y="5955507"/>
              <a:ext cx="371475" cy="25400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36" name="Freeform 11"/>
            <p:cNvSpPr>
              <a:spLocks/>
            </p:cNvSpPr>
            <p:nvPr/>
          </p:nvSpPr>
          <p:spPr bwMode="auto">
            <a:xfrm>
              <a:off x="608012" y="5795169"/>
              <a:ext cx="2738438" cy="239712"/>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37" name="Freeform 26"/>
            <p:cNvSpPr>
              <a:spLocks noEditPoints="1"/>
            </p:cNvSpPr>
            <p:nvPr/>
          </p:nvSpPr>
          <p:spPr bwMode="auto">
            <a:xfrm>
              <a:off x="741362" y="5566569"/>
              <a:ext cx="265113" cy="22860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bg1">
                <a:lumMod val="20000"/>
                <a:lumOff val="8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39" name="Freeform 27"/>
            <p:cNvSpPr>
              <a:spLocks/>
            </p:cNvSpPr>
            <p:nvPr/>
          </p:nvSpPr>
          <p:spPr bwMode="auto">
            <a:xfrm>
              <a:off x="760412" y="5649119"/>
              <a:ext cx="71438" cy="30162"/>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40" name="Freeform 28"/>
            <p:cNvSpPr>
              <a:spLocks/>
            </p:cNvSpPr>
            <p:nvPr/>
          </p:nvSpPr>
          <p:spPr bwMode="auto">
            <a:xfrm>
              <a:off x="841374" y="5649119"/>
              <a:ext cx="71438" cy="30162"/>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41" name="Rectangle 16"/>
            <p:cNvSpPr>
              <a:spLocks noChangeArrowheads="1"/>
            </p:cNvSpPr>
            <p:nvPr/>
          </p:nvSpPr>
          <p:spPr bwMode="auto">
            <a:xfrm>
              <a:off x="1267789"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42" name="Oval 17"/>
            <p:cNvSpPr>
              <a:spLocks noChangeArrowheads="1"/>
            </p:cNvSpPr>
            <p:nvPr/>
          </p:nvSpPr>
          <p:spPr bwMode="auto">
            <a:xfrm>
              <a:off x="1582114"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43" name="Rectangle 18"/>
            <p:cNvSpPr>
              <a:spLocks noChangeArrowheads="1"/>
            </p:cNvSpPr>
            <p:nvPr/>
          </p:nvSpPr>
          <p:spPr bwMode="auto">
            <a:xfrm>
              <a:off x="1290014" y="5355432"/>
              <a:ext cx="596900" cy="382587"/>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45" name="Freeform 19"/>
            <p:cNvSpPr>
              <a:spLocks/>
            </p:cNvSpPr>
            <p:nvPr/>
          </p:nvSpPr>
          <p:spPr bwMode="auto">
            <a:xfrm>
              <a:off x="1169364" y="5763419"/>
              <a:ext cx="825500" cy="33337"/>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48" name="Rectangle 12"/>
            <p:cNvSpPr>
              <a:spLocks noChangeArrowheads="1"/>
            </p:cNvSpPr>
            <p:nvPr/>
          </p:nvSpPr>
          <p:spPr bwMode="auto">
            <a:xfrm>
              <a:off x="2104402"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49" name="Oval 13"/>
            <p:cNvSpPr>
              <a:spLocks noChangeArrowheads="1"/>
            </p:cNvSpPr>
            <p:nvPr/>
          </p:nvSpPr>
          <p:spPr bwMode="auto">
            <a:xfrm>
              <a:off x="2418727"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50" name="Rectangle 14"/>
            <p:cNvSpPr>
              <a:spLocks noChangeArrowheads="1"/>
            </p:cNvSpPr>
            <p:nvPr/>
          </p:nvSpPr>
          <p:spPr bwMode="auto">
            <a:xfrm>
              <a:off x="2126627" y="5355432"/>
              <a:ext cx="595313" cy="382587"/>
            </a:xfrm>
            <a:prstGeom prst="rect">
              <a:avLst/>
            </a:prstGeom>
            <a:solidFill>
              <a:schemeClr val="accent1"/>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51" name="Freeform 15"/>
            <p:cNvSpPr>
              <a:spLocks/>
            </p:cNvSpPr>
            <p:nvPr/>
          </p:nvSpPr>
          <p:spPr bwMode="auto">
            <a:xfrm>
              <a:off x="2004389" y="5763419"/>
              <a:ext cx="825500" cy="33337"/>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grpSp>
          <p:nvGrpSpPr>
            <p:cNvPr id="152" name="Group 151"/>
            <p:cNvGrpSpPr/>
            <p:nvPr/>
          </p:nvGrpSpPr>
          <p:grpSpPr>
            <a:xfrm>
              <a:off x="2286095" y="5396449"/>
              <a:ext cx="253964" cy="296819"/>
              <a:chOff x="5026109" y="4686995"/>
              <a:chExt cx="253964" cy="296819"/>
            </a:xfrm>
          </p:grpSpPr>
          <p:sp>
            <p:nvSpPr>
              <p:cNvPr id="164" name="Freeform 47"/>
              <p:cNvSpPr>
                <a:spLocks/>
              </p:cNvSpPr>
              <p:nvPr/>
            </p:nvSpPr>
            <p:spPr bwMode="auto">
              <a:xfrm>
                <a:off x="5026109" y="4755247"/>
                <a:ext cx="253964" cy="228567"/>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sp>
            <p:nvSpPr>
              <p:cNvPr id="165" name="Freeform 48"/>
              <p:cNvSpPr>
                <a:spLocks/>
              </p:cNvSpPr>
              <p:nvPr/>
            </p:nvSpPr>
            <p:spPr bwMode="auto">
              <a:xfrm>
                <a:off x="5159440" y="4686995"/>
                <a:ext cx="61904" cy="6825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502">
                  <a:defRPr/>
                </a:pPr>
                <a:endParaRPr lang="en-US" sz="1765" kern="0" dirty="0">
                  <a:solidFill>
                    <a:srgbClr val="FFFFFF"/>
                  </a:solidFill>
                  <a:latin typeface="Segoe UI"/>
                </a:endParaRPr>
              </a:p>
            </p:txBody>
          </p:sp>
        </p:grpSp>
        <p:grpSp>
          <p:nvGrpSpPr>
            <p:cNvPr id="153" name="Group 31"/>
            <p:cNvGrpSpPr>
              <a:grpSpLocks noChangeAspect="1"/>
            </p:cNvGrpSpPr>
            <p:nvPr/>
          </p:nvGrpSpPr>
          <p:grpSpPr bwMode="auto">
            <a:xfrm>
              <a:off x="9204325" y="2184400"/>
              <a:ext cx="1196975" cy="936625"/>
              <a:chOff x="5798" y="1376"/>
              <a:chExt cx="754" cy="590"/>
            </a:xfrm>
          </p:grpSpPr>
          <p:sp>
            <p:nvSpPr>
              <p:cNvPr id="154" name="AutoShape 30"/>
              <p:cNvSpPr>
                <a:spLocks noChangeAspect="1" noChangeArrowheads="1" noTextEdit="1"/>
              </p:cNvSpPr>
              <p:nvPr/>
            </p:nvSpPr>
            <p:spPr bwMode="auto">
              <a:xfrm>
                <a:off x="5798" y="1376"/>
                <a:ext cx="754"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sp>
            <p:nvSpPr>
              <p:cNvPr id="155" name="Freeform 32"/>
              <p:cNvSpPr>
                <a:spLocks/>
              </p:cNvSpPr>
              <p:nvPr/>
            </p:nvSpPr>
            <p:spPr bwMode="auto">
              <a:xfrm>
                <a:off x="5799" y="1377"/>
                <a:ext cx="752" cy="589"/>
              </a:xfrm>
              <a:custGeom>
                <a:avLst/>
                <a:gdLst>
                  <a:gd name="T0" fmla="*/ 659 w 752"/>
                  <a:gd name="T1" fmla="*/ 0 h 589"/>
                  <a:gd name="T2" fmla="*/ 258 w 752"/>
                  <a:gd name="T3" fmla="*/ 402 h 589"/>
                  <a:gd name="T4" fmla="*/ 92 w 752"/>
                  <a:gd name="T5" fmla="*/ 237 h 589"/>
                  <a:gd name="T6" fmla="*/ 0 w 752"/>
                  <a:gd name="T7" fmla="*/ 330 h 589"/>
                  <a:gd name="T8" fmla="*/ 165 w 752"/>
                  <a:gd name="T9" fmla="*/ 496 h 589"/>
                  <a:gd name="T10" fmla="*/ 164 w 752"/>
                  <a:gd name="T11" fmla="*/ 496 h 589"/>
                  <a:gd name="T12" fmla="*/ 257 w 752"/>
                  <a:gd name="T13" fmla="*/ 589 h 589"/>
                  <a:gd name="T14" fmla="*/ 752 w 752"/>
                  <a:gd name="T15" fmla="*/ 93 h 589"/>
                  <a:gd name="T16" fmla="*/ 659 w 752"/>
                  <a:gd name="T1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89">
                    <a:moveTo>
                      <a:pt x="659" y="0"/>
                    </a:moveTo>
                    <a:lnTo>
                      <a:pt x="258" y="402"/>
                    </a:lnTo>
                    <a:lnTo>
                      <a:pt x="92" y="237"/>
                    </a:lnTo>
                    <a:lnTo>
                      <a:pt x="0" y="330"/>
                    </a:lnTo>
                    <a:lnTo>
                      <a:pt x="165" y="496"/>
                    </a:lnTo>
                    <a:lnTo>
                      <a:pt x="164" y="496"/>
                    </a:lnTo>
                    <a:lnTo>
                      <a:pt x="257" y="589"/>
                    </a:lnTo>
                    <a:lnTo>
                      <a:pt x="752" y="93"/>
                    </a:lnTo>
                    <a:lnTo>
                      <a:pt x="659" y="0"/>
                    </a:ln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endParaRPr>
              </a:p>
            </p:txBody>
          </p:sp>
        </p:grpSp>
      </p:grpSp>
      <p:sp>
        <p:nvSpPr>
          <p:cNvPr id="190" name="Rounded Rectangle 189"/>
          <p:cNvSpPr/>
          <p:nvPr/>
        </p:nvSpPr>
        <p:spPr bwMode="auto">
          <a:xfrm>
            <a:off x="8348433" y="3833467"/>
            <a:ext cx="2421341" cy="1141486"/>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ea typeface="Segoe UI" pitchFamily="34" charset="0"/>
                <a:cs typeface="Segoe UI" pitchFamily="34" charset="0"/>
              </a:rPr>
              <a:t>User Authentication</a:t>
            </a:r>
          </a:p>
        </p:txBody>
      </p:sp>
      <p:sp>
        <p:nvSpPr>
          <p:cNvPr id="192" name="Rounded Rectangle 191"/>
          <p:cNvSpPr/>
          <p:nvPr/>
        </p:nvSpPr>
        <p:spPr bwMode="auto">
          <a:xfrm>
            <a:off x="8378879" y="5082975"/>
            <a:ext cx="2421341" cy="1141486"/>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ea typeface="Segoe UI" pitchFamily="34" charset="0"/>
                <a:cs typeface="Segoe UI" pitchFamily="34" charset="0"/>
              </a:rPr>
              <a:t>Push Notifications</a:t>
            </a:r>
          </a:p>
        </p:txBody>
      </p:sp>
      <p:sp>
        <p:nvSpPr>
          <p:cNvPr id="193" name="TextBox 192"/>
          <p:cNvSpPr txBox="1"/>
          <p:nvPr/>
        </p:nvSpPr>
        <p:spPr>
          <a:xfrm>
            <a:off x="2902814" y="1802011"/>
            <a:ext cx="3651453" cy="677360"/>
          </a:xfrm>
          <a:prstGeom prst="rect">
            <a:avLst/>
          </a:prstGeom>
          <a:noFill/>
        </p:spPr>
        <p:txBody>
          <a:bodyPr wrap="square" lIns="179259" tIns="143407" rIns="179259" bIns="143407" rtlCol="0">
            <a:spAutoFit/>
          </a:bodyPr>
          <a:lstStyle/>
          <a:p>
            <a:pPr defTabSz="914225">
              <a:lnSpc>
                <a:spcPct val="90000"/>
              </a:lnSpc>
              <a:spcAft>
                <a:spcPts val="588"/>
              </a:spcAft>
              <a:defRPr/>
            </a:pPr>
            <a:r>
              <a:rPr lang="en-US" sz="2745" kern="0" dirty="0">
                <a:solidFill>
                  <a:sysClr val="windowText" lastClr="000000"/>
                </a:solidFill>
                <a:latin typeface="Segoe UI Semilight" panose="020B0402040204020203" pitchFamily="34" charset="0"/>
                <a:cs typeface="Segoe UI Semilight" panose="020B0402040204020203" pitchFamily="34" charset="0"/>
              </a:rPr>
              <a:t>Mobile DevOps</a:t>
            </a:r>
          </a:p>
        </p:txBody>
      </p:sp>
      <p:sp>
        <p:nvSpPr>
          <p:cNvPr id="194" name="Rounded Rectangle 193"/>
          <p:cNvSpPr/>
          <p:nvPr/>
        </p:nvSpPr>
        <p:spPr bwMode="auto">
          <a:xfrm>
            <a:off x="8343319" y="2584008"/>
            <a:ext cx="2421341" cy="1141486"/>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ea typeface="Segoe UI" pitchFamily="34" charset="0"/>
                <a:cs typeface="Segoe UI" pitchFamily="34" charset="0"/>
              </a:rPr>
              <a:t>Cloud and Offline Data</a:t>
            </a:r>
          </a:p>
        </p:txBody>
      </p:sp>
      <p:sp>
        <p:nvSpPr>
          <p:cNvPr id="196" name="TextBox 195"/>
          <p:cNvSpPr txBox="1"/>
          <p:nvPr/>
        </p:nvSpPr>
        <p:spPr>
          <a:xfrm>
            <a:off x="7447389" y="1779549"/>
            <a:ext cx="4379707" cy="677360"/>
          </a:xfrm>
          <a:prstGeom prst="rect">
            <a:avLst/>
          </a:prstGeom>
          <a:noFill/>
        </p:spPr>
        <p:txBody>
          <a:bodyPr wrap="square" lIns="179259" tIns="143407" rIns="179259" bIns="143407" rtlCol="0">
            <a:spAutoFit/>
          </a:bodyPr>
          <a:lstStyle/>
          <a:p>
            <a:pPr defTabSz="914225">
              <a:lnSpc>
                <a:spcPct val="90000"/>
              </a:lnSpc>
              <a:spcAft>
                <a:spcPts val="588"/>
              </a:spcAft>
              <a:defRPr/>
            </a:pPr>
            <a:r>
              <a:rPr lang="en-US" sz="2745" kern="0" dirty="0">
                <a:solidFill>
                  <a:sysClr val="windowText" lastClr="000000"/>
                </a:solidFill>
                <a:latin typeface="Segoe UI Semilight" panose="020B0402040204020203" pitchFamily="34" charset="0"/>
                <a:cs typeface="Segoe UI Semilight" panose="020B0402040204020203" pitchFamily="34" charset="0"/>
              </a:rPr>
              <a:t>Mobile Back-end Services</a:t>
            </a:r>
          </a:p>
        </p:txBody>
      </p:sp>
      <p:pic>
        <p:nvPicPr>
          <p:cNvPr id="3" name="Picture 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459047" y="5397371"/>
            <a:ext cx="226874" cy="226874"/>
          </a:xfrm>
          <a:prstGeom prst="rect">
            <a:avLst/>
          </a:prstGeom>
        </p:spPr>
      </p:pic>
    </p:spTree>
    <p:extLst>
      <p:ext uri="{BB962C8B-B14F-4D97-AF65-F5344CB8AC3E}">
        <p14:creationId xmlns:p14="http://schemas.microsoft.com/office/powerpoint/2010/main" val="393983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2200944280"/>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 Sample Application</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20468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6194" y="1905712"/>
            <a:ext cx="11553914" cy="1307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Front end</a:t>
            </a:r>
          </a:p>
        </p:txBody>
      </p:sp>
      <p:sp>
        <p:nvSpPr>
          <p:cNvPr id="4" name="Rectangle 3"/>
          <p:cNvSpPr/>
          <p:nvPr/>
        </p:nvSpPr>
        <p:spPr>
          <a:xfrm>
            <a:off x="555479" y="2540237"/>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5" name="Rectangle 4"/>
          <p:cNvSpPr/>
          <p:nvPr/>
        </p:nvSpPr>
        <p:spPr>
          <a:xfrm>
            <a:off x="3529415" y="2540237"/>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NODE/JS</a:t>
            </a:r>
          </a:p>
        </p:txBody>
      </p:sp>
      <p:sp>
        <p:nvSpPr>
          <p:cNvPr id="6" name="Rectangle 5"/>
          <p:cNvSpPr/>
          <p:nvPr/>
        </p:nvSpPr>
        <p:spPr>
          <a:xfrm>
            <a:off x="6281160" y="2540236"/>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a:t>
            </a:r>
          </a:p>
        </p:txBody>
      </p:sp>
      <p:sp>
        <p:nvSpPr>
          <p:cNvPr id="7" name="Rectangle 6"/>
          <p:cNvSpPr/>
          <p:nvPr/>
        </p:nvSpPr>
        <p:spPr>
          <a:xfrm>
            <a:off x="8995162" y="2540235"/>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a:t>
            </a:r>
          </a:p>
        </p:txBody>
      </p:sp>
      <p:sp>
        <p:nvSpPr>
          <p:cNvPr id="9" name="Rectangle 8"/>
          <p:cNvSpPr/>
          <p:nvPr/>
        </p:nvSpPr>
        <p:spPr>
          <a:xfrm>
            <a:off x="256373" y="3428243"/>
            <a:ext cx="11553914" cy="115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Services</a:t>
            </a:r>
          </a:p>
        </p:txBody>
      </p:sp>
      <p:sp>
        <p:nvSpPr>
          <p:cNvPr id="12" name="Rectangle 11"/>
          <p:cNvSpPr/>
          <p:nvPr/>
        </p:nvSpPr>
        <p:spPr>
          <a:xfrm>
            <a:off x="6221339" y="3868899"/>
            <a:ext cx="2290272" cy="49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WebAPI-CRUD</a:t>
            </a:r>
          </a:p>
        </p:txBody>
      </p:sp>
      <p:sp>
        <p:nvSpPr>
          <p:cNvPr id="14" name="Rectangle 13"/>
          <p:cNvSpPr/>
          <p:nvPr/>
        </p:nvSpPr>
        <p:spPr>
          <a:xfrm>
            <a:off x="6549531" y="4838700"/>
            <a:ext cx="5320577" cy="17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DB</a:t>
            </a:r>
          </a:p>
        </p:txBody>
      </p:sp>
      <p:sp>
        <p:nvSpPr>
          <p:cNvPr id="15" name="Rectangle 14"/>
          <p:cNvSpPr/>
          <p:nvPr/>
        </p:nvSpPr>
        <p:spPr>
          <a:xfrm>
            <a:off x="9194823" y="5430493"/>
            <a:ext cx="1173113" cy="64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DocDB</a:t>
            </a:r>
          </a:p>
        </p:txBody>
      </p:sp>
      <p:sp>
        <p:nvSpPr>
          <p:cNvPr id="18" name="Rectangle 17"/>
          <p:cNvSpPr/>
          <p:nvPr/>
        </p:nvSpPr>
        <p:spPr>
          <a:xfrm>
            <a:off x="311925" y="4838700"/>
            <a:ext cx="5007835" cy="17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Services</a:t>
            </a:r>
          </a:p>
        </p:txBody>
      </p:sp>
      <p:sp>
        <p:nvSpPr>
          <p:cNvPr id="19" name="Rectangle 18"/>
          <p:cNvSpPr/>
          <p:nvPr/>
        </p:nvSpPr>
        <p:spPr>
          <a:xfrm>
            <a:off x="555479" y="5270616"/>
            <a:ext cx="1352269" cy="1239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Image Resize using Azure Functions</a:t>
            </a:r>
          </a:p>
        </p:txBody>
      </p:sp>
      <p:sp>
        <p:nvSpPr>
          <p:cNvPr id="20" name="Rectangle 19"/>
          <p:cNvSpPr/>
          <p:nvPr/>
        </p:nvSpPr>
        <p:spPr>
          <a:xfrm>
            <a:off x="2014192" y="5270615"/>
            <a:ext cx="1317848" cy="123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a:t>
            </a:r>
          </a:p>
        </p:txBody>
      </p:sp>
      <p:sp>
        <p:nvSpPr>
          <p:cNvPr id="21" name="Rectangle 20"/>
          <p:cNvSpPr/>
          <p:nvPr/>
        </p:nvSpPr>
        <p:spPr>
          <a:xfrm>
            <a:off x="7848411" y="5430492"/>
            <a:ext cx="1173113" cy="64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a:t>
            </a:r>
          </a:p>
        </p:txBody>
      </p:sp>
      <p:sp>
        <p:nvSpPr>
          <p:cNvPr id="22" name="Rectangle 21"/>
          <p:cNvSpPr/>
          <p:nvPr/>
        </p:nvSpPr>
        <p:spPr>
          <a:xfrm>
            <a:off x="3469594" y="5270614"/>
            <a:ext cx="1317848" cy="123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Blob Storage</a:t>
            </a:r>
          </a:p>
        </p:txBody>
      </p:sp>
      <p:sp>
        <p:nvSpPr>
          <p:cNvPr id="24" name="Title 23"/>
          <p:cNvSpPr>
            <a:spLocks noGrp="1"/>
          </p:cNvSpPr>
          <p:nvPr>
            <p:ph type="title"/>
          </p:nvPr>
        </p:nvSpPr>
        <p:spPr/>
        <p:txBody>
          <a:bodyPr/>
          <a:lstStyle/>
          <a:p>
            <a:r>
              <a:rPr lang="en-US" dirty="0"/>
              <a:t>App Architecture</a:t>
            </a:r>
          </a:p>
        </p:txBody>
      </p:sp>
    </p:spTree>
    <p:extLst>
      <p:ext uri="{BB962C8B-B14F-4D97-AF65-F5344CB8AC3E}">
        <p14:creationId xmlns:p14="http://schemas.microsoft.com/office/powerpoint/2010/main" val="11786670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Architectural Components Covered</a:t>
            </a:r>
          </a:p>
        </p:txBody>
      </p:sp>
      <p:sp>
        <p:nvSpPr>
          <p:cNvPr id="4" name="Text Placeholder 3"/>
          <p:cNvSpPr>
            <a:spLocks noGrp="1"/>
          </p:cNvSpPr>
          <p:nvPr>
            <p:ph type="body" sz="quarter" idx="10"/>
          </p:nvPr>
        </p:nvSpPr>
        <p:spPr>
          <a:xfrm>
            <a:off x="269241" y="1189176"/>
            <a:ext cx="5378548" cy="4242765"/>
          </a:xfrm>
        </p:spPr>
        <p:txBody>
          <a:bodyPr/>
          <a:lstStyle/>
          <a:p>
            <a:r>
              <a:rPr lang="en-US" dirty="0"/>
              <a:t>Azure</a:t>
            </a:r>
          </a:p>
          <a:p>
            <a:pPr lvl="1"/>
            <a:r>
              <a:rPr lang="en-US" dirty="0"/>
              <a:t>Azure Resource Manager</a:t>
            </a:r>
          </a:p>
          <a:p>
            <a:pPr lvl="1"/>
            <a:r>
              <a:rPr lang="en-US" dirty="0"/>
              <a:t>Virtual Machines (Windows &amp; Linux)</a:t>
            </a:r>
          </a:p>
          <a:p>
            <a:pPr lvl="1"/>
            <a:r>
              <a:rPr lang="en-US" dirty="0"/>
              <a:t>Azure AD</a:t>
            </a:r>
          </a:p>
          <a:p>
            <a:pPr lvl="1"/>
            <a:r>
              <a:rPr lang="en-US" dirty="0"/>
              <a:t>Web Applications</a:t>
            </a:r>
          </a:p>
          <a:p>
            <a:pPr lvl="1"/>
            <a:r>
              <a:rPr lang="en-US" dirty="0"/>
              <a:t>API Apps</a:t>
            </a:r>
          </a:p>
          <a:p>
            <a:pPr lvl="1"/>
            <a:r>
              <a:rPr lang="en-US" dirty="0"/>
              <a:t>Redis Cache</a:t>
            </a:r>
          </a:p>
          <a:p>
            <a:pPr lvl="1"/>
            <a:r>
              <a:rPr lang="en-US" dirty="0"/>
              <a:t>Document DB</a:t>
            </a:r>
          </a:p>
          <a:p>
            <a:r>
              <a:rPr lang="en-US" dirty="0"/>
              <a:t>Office 365</a:t>
            </a:r>
          </a:p>
          <a:p>
            <a:pPr lvl="1"/>
            <a:r>
              <a:rPr lang="en-US" dirty="0"/>
              <a:t>Graph API (users, OneDrive for Business, Skype for Business)</a:t>
            </a:r>
          </a:p>
        </p:txBody>
      </p:sp>
      <p:sp>
        <p:nvSpPr>
          <p:cNvPr id="5" name="Text Placeholder 4"/>
          <p:cNvSpPr>
            <a:spLocks noGrp="1"/>
          </p:cNvSpPr>
          <p:nvPr>
            <p:ph type="body" sz="quarter" idx="11"/>
          </p:nvPr>
        </p:nvSpPr>
        <p:spPr>
          <a:xfrm>
            <a:off x="6544214" y="1189176"/>
            <a:ext cx="5378548" cy="5081584"/>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Mobile</a:t>
            </a:r>
          </a:p>
          <a:p>
            <a:pPr lvl="1"/>
            <a:r>
              <a:rPr lang="en-US" dirty="0"/>
              <a:t>Xamarin</a:t>
            </a:r>
          </a:p>
          <a:p>
            <a:pPr lvl="1"/>
            <a:r>
              <a:rPr lang="en-US" dirty="0"/>
              <a:t>Hockey App</a:t>
            </a:r>
          </a:p>
          <a:p>
            <a:pPr lvl="1"/>
            <a:r>
              <a:rPr lang="en-US" dirty="0"/>
              <a:t>Azure Mobile Services</a:t>
            </a:r>
          </a:p>
          <a:p>
            <a:r>
              <a:rPr lang="en-US" dirty="0"/>
              <a:t>Containers</a:t>
            </a:r>
          </a:p>
          <a:p>
            <a:pPr lvl="1"/>
            <a:r>
              <a:rPr lang="en-US" dirty="0"/>
              <a:t>Docker and Azure Container Service</a:t>
            </a:r>
          </a:p>
          <a:p>
            <a:endParaRPr lang="en-US" dirty="0"/>
          </a:p>
        </p:txBody>
      </p:sp>
    </p:spTree>
    <p:extLst>
      <p:ext uri="{BB962C8B-B14F-4D97-AF65-F5344CB8AC3E}">
        <p14:creationId xmlns:p14="http://schemas.microsoft.com/office/powerpoint/2010/main" val="38542344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0613892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a:srcRect l="16345" t="2167" r="21714" b="14050"/>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4143" y="5956922"/>
            <a:ext cx="10971413" cy="362072"/>
          </a:xfrm>
          <a:prstGeom prst="rect">
            <a:avLst/>
          </a:prstGeom>
          <a:solidFill>
            <a:schemeClr val="accent1">
              <a:alpha val="50000"/>
            </a:schemeClr>
          </a:solidFill>
        </p:spPr>
        <p:txBody>
          <a:bodyPr wrap="square">
            <a:spAutoFit/>
          </a:bodyPr>
          <a:lstStyle/>
          <a:p>
            <a:pPr marL="410978" lvl="1" algn="ctr" defTabSz="821954">
              <a:lnSpc>
                <a:spcPct val="90000"/>
              </a:lnSpc>
              <a:spcAft>
                <a:spcPts val="265"/>
              </a:spcAft>
              <a:defRPr/>
            </a:pPr>
            <a:r>
              <a:rPr lang="en-US" sz="1961" kern="0" dirty="0">
                <a:solidFill>
                  <a:sysClr val="windowText" lastClr="000000"/>
                </a:solidFill>
              </a:rPr>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942</TotalTime>
  <Words>4077</Words>
  <Application>Microsoft Office PowerPoint</Application>
  <PresentationFormat>Widescreen</PresentationFormat>
  <Paragraphs>634</Paragraphs>
  <Slides>42</Slides>
  <Notes>31</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57"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Privacy responsibilities in the services world</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What makes up a “DevOps” pipeline</vt:lpstr>
      <vt:lpstr>Deliver native mobile apps seamlessly</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Demo – Sample Application</vt:lpstr>
      <vt:lpstr>App Architecture</vt:lpstr>
      <vt:lpstr>Architectural Components Covered</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 Jr.</cp:lastModifiedBy>
  <cp:revision>49</cp:revision>
  <dcterms:created xsi:type="dcterms:W3CDTF">2016-09-29T12:20:34Z</dcterms:created>
  <dcterms:modified xsi:type="dcterms:W3CDTF">2016-09-30T21:39:04Z</dcterms:modified>
</cp:coreProperties>
</file>